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9" r:id="rId3"/>
    <p:sldId id="257" r:id="rId4"/>
    <p:sldId id="258" r:id="rId5"/>
    <p:sldId id="262" r:id="rId6"/>
    <p:sldId id="264"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A38B"/>
    <a:srgbClr val="DBBDA5"/>
    <a:srgbClr val="B87F50"/>
    <a:srgbClr val="8C867C"/>
    <a:srgbClr val="A19E67"/>
    <a:srgbClr val="CACA3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01" autoAdjust="0"/>
    <p:restoredTop sz="94660"/>
  </p:normalViewPr>
  <p:slideViewPr>
    <p:cSldViewPr snapToGrid="0">
      <p:cViewPr varScale="1">
        <p:scale>
          <a:sx n="89" d="100"/>
          <a:sy n="89" d="100"/>
        </p:scale>
        <p:origin x="403"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2.jpg>
</file>

<file path=ppt/media/image3.png>
</file>

<file path=ppt/media/image4.png>
</file>

<file path=ppt/media/image5.png>
</file>

<file path=ppt/media/image6.jpeg>
</file>

<file path=ppt/media/image7.jpeg>
</file>

<file path=ppt/media/image8.jpe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04E9F2-F71D-4BBA-9DFB-1F6F8113C444}" type="datetimeFigureOut">
              <a:rPr lang="en-IN" smtClean="0"/>
              <a:t>19-07-2023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2141448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04E9F2-F71D-4BBA-9DFB-1F6F8113C444}" type="datetimeFigureOut">
              <a:rPr lang="en-IN" smtClean="0"/>
              <a:t>19-07-2023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1232791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04E9F2-F71D-4BBA-9DFB-1F6F8113C444}" type="datetimeFigureOut">
              <a:rPr lang="en-IN" smtClean="0"/>
              <a:t>19-07-2023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4150508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04E9F2-F71D-4BBA-9DFB-1F6F8113C444}" type="datetimeFigureOut">
              <a:rPr lang="en-IN" smtClean="0"/>
              <a:t>19-07-2023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1062072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04E9F2-F71D-4BBA-9DFB-1F6F8113C444}" type="datetimeFigureOut">
              <a:rPr lang="en-IN" smtClean="0"/>
              <a:t>19-07-2023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3782139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804E9F2-F71D-4BBA-9DFB-1F6F8113C444}" type="datetimeFigureOut">
              <a:rPr lang="en-IN" smtClean="0"/>
              <a:t>19-07-2023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2860025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804E9F2-F71D-4BBA-9DFB-1F6F8113C444}" type="datetimeFigureOut">
              <a:rPr lang="en-IN" smtClean="0"/>
              <a:t>19-07-2023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2149327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804E9F2-F71D-4BBA-9DFB-1F6F8113C444}" type="datetimeFigureOut">
              <a:rPr lang="en-IN" smtClean="0"/>
              <a:t>19-07-2023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4079432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04E9F2-F71D-4BBA-9DFB-1F6F8113C444}" type="datetimeFigureOut">
              <a:rPr lang="en-IN" smtClean="0"/>
              <a:t>19-07-2023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28139026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04E9F2-F71D-4BBA-9DFB-1F6F8113C444}" type="datetimeFigureOut">
              <a:rPr lang="en-IN" smtClean="0"/>
              <a:t>19-07-2023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3107500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04E9F2-F71D-4BBA-9DFB-1F6F8113C444}" type="datetimeFigureOut">
              <a:rPr lang="en-IN" smtClean="0"/>
              <a:t>19-07-2023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D6D382-F22E-43FA-A4F3-9B7AE0A0926E}" type="slidenum">
              <a:rPr lang="en-IN" smtClean="0"/>
              <a:t>‹#›</a:t>
            </a:fld>
            <a:endParaRPr lang="en-IN"/>
          </a:p>
        </p:txBody>
      </p:sp>
    </p:spTree>
    <p:extLst>
      <p:ext uri="{BB962C8B-B14F-4D97-AF65-F5344CB8AC3E}">
        <p14:creationId xmlns:p14="http://schemas.microsoft.com/office/powerpoint/2010/main" val="4267608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04E9F2-F71D-4BBA-9DFB-1F6F8113C444}" type="datetimeFigureOut">
              <a:rPr lang="en-IN" smtClean="0"/>
              <a:t>19-07-2023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D6D382-F22E-43FA-A4F3-9B7AE0A0926E}" type="slidenum">
              <a:rPr lang="en-IN" smtClean="0"/>
              <a:t>‹#›</a:t>
            </a:fld>
            <a:endParaRPr lang="en-IN"/>
          </a:p>
        </p:txBody>
      </p:sp>
    </p:spTree>
    <p:extLst>
      <p:ext uri="{BB962C8B-B14F-4D97-AF65-F5344CB8AC3E}">
        <p14:creationId xmlns:p14="http://schemas.microsoft.com/office/powerpoint/2010/main" val="25789110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2.mp4"/><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jp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10" Type="http://schemas.openxmlformats.org/officeDocument/2006/relationships/image" Target="../media/image13.jpeg"/><Relationship Id="rId4" Type="http://schemas.openxmlformats.org/officeDocument/2006/relationships/image" Target="../media/image7.jpeg"/><Relationship Id="rId9"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23051D-654E-3949-B8F0-9B69083664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4CB8D10-C747-C907-48C2-1B1CBF3E1EE8}"/>
              </a:ext>
            </a:extLst>
          </p:cNvPr>
          <p:cNvSpPr>
            <a:spLocks noGrp="1"/>
          </p:cNvSpPr>
          <p:nvPr>
            <p:ph type="ctrTitle"/>
          </p:nvPr>
        </p:nvSpPr>
        <p:spPr>
          <a:xfrm>
            <a:off x="69010" y="1030857"/>
            <a:ext cx="6206707" cy="2398143"/>
          </a:xfrm>
        </p:spPr>
        <p:txBody>
          <a:bodyPr/>
          <a:lstStyle/>
          <a:p>
            <a:r>
              <a:rPr lang="en-IN" sz="7000" b="1" dirty="0">
                <a:solidFill>
                  <a:schemeClr val="bg1"/>
                </a:solidFill>
                <a:latin typeface="Bahnschrift SemiLight Condensed" panose="020B0502040204020203" pitchFamily="34" charset="0"/>
              </a:rPr>
              <a:t>THE MISFITS </a:t>
            </a:r>
            <a:br>
              <a:rPr lang="en-IN" b="1" dirty="0">
                <a:solidFill>
                  <a:schemeClr val="bg1"/>
                </a:solidFill>
                <a:latin typeface="Bahnschrift SemiLight Condensed" panose="020B0502040204020203" pitchFamily="34" charset="0"/>
              </a:rPr>
            </a:br>
            <a:r>
              <a:rPr lang="en-IN" sz="3500" b="1" dirty="0">
                <a:solidFill>
                  <a:schemeClr val="bg1"/>
                </a:solidFill>
                <a:latin typeface="Bahnschrift Condensed" panose="020B0502040204020203" pitchFamily="34" charset="0"/>
              </a:rPr>
              <a:t>PRESENTS</a:t>
            </a:r>
          </a:p>
        </p:txBody>
      </p:sp>
      <p:sp>
        <p:nvSpPr>
          <p:cNvPr id="8" name="TextBox 7">
            <a:extLst>
              <a:ext uri="{FF2B5EF4-FFF2-40B4-BE49-F238E27FC236}">
                <a16:creationId xmlns:a16="http://schemas.microsoft.com/office/drawing/2014/main" id="{F4394C0D-5FFA-2FA7-F9EC-3F16FC246FCD}"/>
              </a:ext>
            </a:extLst>
          </p:cNvPr>
          <p:cNvSpPr txBox="1"/>
          <p:nvPr/>
        </p:nvSpPr>
        <p:spPr>
          <a:xfrm>
            <a:off x="9310777" y="4211122"/>
            <a:ext cx="3232030" cy="2646878"/>
          </a:xfrm>
          <a:prstGeom prst="rect">
            <a:avLst/>
          </a:prstGeom>
          <a:noFill/>
        </p:spPr>
        <p:txBody>
          <a:bodyPr wrap="square" rtlCol="0">
            <a:spAutoFit/>
          </a:bodyPr>
          <a:lstStyle/>
          <a:p>
            <a:r>
              <a:rPr lang="en-IN" sz="2000" b="1" u="sng" dirty="0">
                <a:solidFill>
                  <a:schemeClr val="bg1"/>
                </a:solidFill>
              </a:rPr>
              <a:t>TEAM MEMBERS:</a:t>
            </a:r>
          </a:p>
          <a:p>
            <a:r>
              <a:rPr lang="en-IN" sz="1600" dirty="0">
                <a:solidFill>
                  <a:schemeClr val="bg1"/>
                </a:solidFill>
              </a:rPr>
              <a:t>SHUBHAM SRIVASTAVA</a:t>
            </a:r>
          </a:p>
          <a:p>
            <a:r>
              <a:rPr lang="en-IN" sz="1600" dirty="0">
                <a:solidFill>
                  <a:schemeClr val="bg1"/>
                </a:solidFill>
              </a:rPr>
              <a:t>UNNATI AGARWAL</a:t>
            </a:r>
          </a:p>
          <a:p>
            <a:r>
              <a:rPr lang="en-IN" sz="1600" dirty="0">
                <a:solidFill>
                  <a:schemeClr val="bg1"/>
                </a:solidFill>
              </a:rPr>
              <a:t>SHASHANK SRIVASTAVA </a:t>
            </a:r>
          </a:p>
          <a:p>
            <a:r>
              <a:rPr lang="en-IN" sz="1600" dirty="0">
                <a:solidFill>
                  <a:schemeClr val="bg1"/>
                </a:solidFill>
              </a:rPr>
              <a:t>UTTKARSH GAUR</a:t>
            </a:r>
          </a:p>
          <a:p>
            <a:r>
              <a:rPr lang="en-IN" sz="1600" dirty="0">
                <a:solidFill>
                  <a:schemeClr val="bg1"/>
                </a:solidFill>
              </a:rPr>
              <a:t>SRISHTI SAXENA</a:t>
            </a:r>
          </a:p>
          <a:p>
            <a:endParaRPr lang="en-IN" sz="1600" dirty="0">
              <a:solidFill>
                <a:schemeClr val="bg1"/>
              </a:solidFill>
            </a:endParaRPr>
          </a:p>
          <a:p>
            <a:r>
              <a:rPr lang="en-IN" b="1" u="sng" dirty="0">
                <a:solidFill>
                  <a:schemeClr val="bg1"/>
                </a:solidFill>
              </a:rPr>
              <a:t>INSTITUTION</a:t>
            </a:r>
            <a:r>
              <a:rPr lang="en-IN" dirty="0">
                <a:solidFill>
                  <a:schemeClr val="bg1"/>
                </a:solidFill>
              </a:rPr>
              <a:t>: </a:t>
            </a:r>
            <a:r>
              <a:rPr lang="en-IN" sz="1600" dirty="0">
                <a:solidFill>
                  <a:srgbClr val="FFC000"/>
                </a:solidFill>
              </a:rPr>
              <a:t>GALGOTIAS COLLEGE OF ENGINEERING AND TECHNOLOGY</a:t>
            </a:r>
            <a:endParaRPr lang="en-IN" dirty="0">
              <a:solidFill>
                <a:srgbClr val="FFC000"/>
              </a:solidFill>
            </a:endParaRPr>
          </a:p>
        </p:txBody>
      </p:sp>
    </p:spTree>
    <p:extLst>
      <p:ext uri="{BB962C8B-B14F-4D97-AF65-F5344CB8AC3E}">
        <p14:creationId xmlns:p14="http://schemas.microsoft.com/office/powerpoint/2010/main" val="1827857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52C8B8-5208-3998-C00D-4ECF3D5DBC3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2258136" cy="6858000"/>
          </a:xfrm>
          <a:prstGeom prst="rect">
            <a:avLst/>
          </a:prstGeom>
        </p:spPr>
      </p:pic>
      <p:sp>
        <p:nvSpPr>
          <p:cNvPr id="2" name="Title 1">
            <a:extLst>
              <a:ext uri="{FF2B5EF4-FFF2-40B4-BE49-F238E27FC236}">
                <a16:creationId xmlns:a16="http://schemas.microsoft.com/office/drawing/2014/main" id="{2A64DEC3-8640-17B7-229B-3E60622BBC89}"/>
              </a:ext>
            </a:extLst>
          </p:cNvPr>
          <p:cNvSpPr>
            <a:spLocks noGrp="1"/>
          </p:cNvSpPr>
          <p:nvPr>
            <p:ph type="title"/>
          </p:nvPr>
        </p:nvSpPr>
        <p:spPr/>
        <p:txBody>
          <a:bodyPr/>
          <a:lstStyle/>
          <a:p>
            <a:endParaRPr lang="en-IN"/>
          </a:p>
        </p:txBody>
      </p:sp>
      <p:pic>
        <p:nvPicPr>
          <p:cNvPr id="8" name="Untitled">
            <a:hlinkClick r:id="" action="ppaction://media"/>
            <a:extLst>
              <a:ext uri="{FF2B5EF4-FFF2-40B4-BE49-F238E27FC236}">
                <a16:creationId xmlns:a16="http://schemas.microsoft.com/office/drawing/2014/main" id="{94F84DA8-BD2C-BCBA-E01A-7091E20403C3}"/>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057400" y="603849"/>
            <a:ext cx="8143335" cy="4580626"/>
          </a:xfrm>
          <a:prstGeom prst="rect">
            <a:avLst/>
          </a:prstGeom>
        </p:spPr>
      </p:pic>
      <p:pic>
        <p:nvPicPr>
          <p:cNvPr id="9" name="VE Project 1">
            <a:hlinkClick r:id="" action="ppaction://media"/>
            <a:extLst>
              <a:ext uri="{FF2B5EF4-FFF2-40B4-BE49-F238E27FC236}">
                <a16:creationId xmlns:a16="http://schemas.microsoft.com/office/drawing/2014/main" id="{97C9BC84-E97B-8544-B598-5C5E26215FA7}"/>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0" y="0"/>
            <a:ext cx="12192000" cy="6858000"/>
          </a:xfrm>
          <a:prstGeom prst="rect">
            <a:avLst/>
          </a:prstGeom>
        </p:spPr>
      </p:pic>
      <p:pic>
        <p:nvPicPr>
          <p:cNvPr id="10" name="Untitled">
            <a:hlinkClick r:id="" action="ppaction://media"/>
            <a:extLst>
              <a:ext uri="{FF2B5EF4-FFF2-40B4-BE49-F238E27FC236}">
                <a16:creationId xmlns:a16="http://schemas.microsoft.com/office/drawing/2014/main" id="{44B3AB26-8136-ECA1-7FFE-0C9D4614A136}"/>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33556"/>
            <a:ext cx="12192000" cy="6858000"/>
          </a:xfrm>
          <a:prstGeom prst="rect">
            <a:avLst/>
          </a:prstGeom>
        </p:spPr>
      </p:pic>
    </p:spTree>
    <p:extLst>
      <p:ext uri="{BB962C8B-B14F-4D97-AF65-F5344CB8AC3E}">
        <p14:creationId xmlns:p14="http://schemas.microsoft.com/office/powerpoint/2010/main" val="4042138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999" fill="hold"/>
                                        <p:tgtEl>
                                          <p:spTgt spid="9"/>
                                        </p:tgtEl>
                                      </p:cBhvr>
                                    </p:cmd>
                                  </p:childTnLst>
                                </p:cTn>
                              </p:par>
                            </p:childTnLst>
                          </p:cTn>
                        </p:par>
                        <p:par>
                          <p:cTn id="7" fill="hold">
                            <p:stCondLst>
                              <p:cond delay="15999"/>
                            </p:stCondLst>
                            <p:childTnLst>
                              <p:par>
                                <p:cTn id="8" presetID="1" presetClass="mediacall" presetSubtype="0" fill="hold" nodeType="afterEffect">
                                  <p:stCondLst>
                                    <p:cond delay="0"/>
                                  </p:stCondLst>
                                  <p:childTnLst>
                                    <p:cmd type="call" cmd="playFrom(0.0)">
                                      <p:cBhvr>
                                        <p:cTn id="9" dur="1599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8"/>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8"/>
                                        </p:tgtEl>
                                      </p:cBhvr>
                                    </p:cmd>
                                  </p:childTnLst>
                                </p:cTn>
                              </p:par>
                            </p:childTnLst>
                          </p:cTn>
                        </p:par>
                      </p:childTnLst>
                    </p:cTn>
                  </p:par>
                </p:childTnLst>
              </p:cTn>
              <p:nextCondLst>
                <p:cond evt="onClick" delay="0">
                  <p:tgtEl>
                    <p:spTgt spid="8"/>
                  </p:tgtEl>
                </p:cond>
              </p:nextCondLst>
            </p:seq>
            <p:video fullScrn="1">
              <p:cMediaNode vol="80000">
                <p:cTn id="15" fill="hold" display="0">
                  <p:stCondLst>
                    <p:cond delay="indefinite"/>
                  </p:stCondLst>
                </p:cTn>
                <p:tgtEl>
                  <p:spTgt spid="8"/>
                </p:tgtEl>
              </p:cMediaNode>
            </p:video>
            <p:video>
              <p:cMediaNode vol="80000">
                <p:cTn id="16" fill="hold" display="0">
                  <p:stCondLst>
                    <p:cond delay="indefinite"/>
                  </p:stCondLst>
                </p:cTn>
                <p:tgtEl>
                  <p:spTgt spid="9"/>
                </p:tgtEl>
              </p:cMediaNode>
            </p:video>
            <p:video>
              <p:cMediaNode vol="80000">
                <p:cTn id="17" fill="hold" display="0">
                  <p:stCondLst>
                    <p:cond delay="indefinite"/>
                  </p:stCondLst>
                </p:cTn>
                <p:tgtEl>
                  <p:spTgt spid="10"/>
                </p:tgtEl>
              </p:cMediaNode>
            </p:video>
            <p:seq concurrent="1" nextAc="seek">
              <p:cTn id="18" restart="whenNotActive" fill="hold" evtFilter="cancelBubble" nodeType="interactiveSeq">
                <p:stCondLst>
                  <p:cond evt="onClick" delay="0">
                    <p:tgtEl>
                      <p:spTgt spid="10"/>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52C8B8-5208-3998-C00D-4ECF3D5DBC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85" y="-60385"/>
            <a:ext cx="12318521" cy="6952167"/>
          </a:xfrm>
          <a:prstGeom prst="rect">
            <a:avLst/>
          </a:prstGeom>
        </p:spPr>
      </p:pic>
      <p:sp>
        <p:nvSpPr>
          <p:cNvPr id="20" name="Scroll: Horizontal 19">
            <a:extLst>
              <a:ext uri="{FF2B5EF4-FFF2-40B4-BE49-F238E27FC236}">
                <a16:creationId xmlns:a16="http://schemas.microsoft.com/office/drawing/2014/main" id="{4DAF3288-CE2E-84F5-40A2-0AFD920480FD}"/>
              </a:ext>
            </a:extLst>
          </p:cNvPr>
          <p:cNvSpPr/>
          <p:nvPr/>
        </p:nvSpPr>
        <p:spPr>
          <a:xfrm>
            <a:off x="816635" y="2902692"/>
            <a:ext cx="5279365" cy="3968151"/>
          </a:xfrm>
          <a:prstGeom prst="horizontalScroll">
            <a:avLst/>
          </a:prstGeom>
          <a:solidFill>
            <a:srgbClr val="8C867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2A64DEC3-8640-17B7-229B-3E60622BBC89}"/>
              </a:ext>
            </a:extLst>
          </p:cNvPr>
          <p:cNvSpPr>
            <a:spLocks noGrp="1"/>
          </p:cNvSpPr>
          <p:nvPr>
            <p:ph type="title"/>
          </p:nvPr>
        </p:nvSpPr>
        <p:spPr>
          <a:xfrm>
            <a:off x="871267" y="917216"/>
            <a:ext cx="10515600" cy="1325563"/>
          </a:xfrm>
        </p:spPr>
        <p:txBody>
          <a:bodyPr>
            <a:normAutofit/>
          </a:bodyPr>
          <a:lstStyle/>
          <a:p>
            <a:pPr algn="ctr"/>
            <a:r>
              <a:rPr lang="en-IN" sz="4600" b="1" dirty="0">
                <a:solidFill>
                  <a:schemeClr val="bg1"/>
                </a:solidFill>
                <a:latin typeface="Curlz MT" panose="04040404050702020202" pitchFamily="82" charset="0"/>
              </a:rPr>
              <a:t>“</a:t>
            </a:r>
            <a:r>
              <a:rPr lang="en-IN" sz="4600" b="1" u="sng" dirty="0">
                <a:ln w="12700">
                  <a:solidFill>
                    <a:schemeClr val="accent5"/>
                  </a:solidFill>
                  <a:prstDash val="solid"/>
                </a:ln>
                <a:pattFill prst="ltDnDiag">
                  <a:fgClr>
                    <a:schemeClr val="accent5">
                      <a:lumMod val="60000"/>
                      <a:lumOff val="40000"/>
                    </a:schemeClr>
                  </a:fgClr>
                  <a:bgClr>
                    <a:schemeClr val="bg1"/>
                  </a:bgClr>
                </a:pattFill>
                <a:latin typeface="Curlz MT" panose="04040404050702020202" pitchFamily="82" charset="0"/>
              </a:rPr>
              <a:t>TWINKLE TWINKLE LITTLE STARS</a:t>
            </a:r>
            <a:r>
              <a:rPr lang="en-IN" sz="4600" b="1" dirty="0">
                <a:solidFill>
                  <a:schemeClr val="bg1"/>
                </a:solidFill>
                <a:latin typeface="Curlz MT" panose="04040404050702020202" pitchFamily="82" charset="0"/>
              </a:rPr>
              <a:t>”</a:t>
            </a:r>
          </a:p>
        </p:txBody>
      </p:sp>
      <p:pic>
        <p:nvPicPr>
          <p:cNvPr id="6" name="Picture 5">
            <a:extLst>
              <a:ext uri="{FF2B5EF4-FFF2-40B4-BE49-F238E27FC236}">
                <a16:creationId xmlns:a16="http://schemas.microsoft.com/office/drawing/2014/main" id="{2CA9A595-0889-6B61-0977-82BF69C4B166}"/>
              </a:ext>
            </a:extLst>
          </p:cNvPr>
          <p:cNvPicPr>
            <a:picLocks noChangeAspect="1"/>
          </p:cNvPicPr>
          <p:nvPr/>
        </p:nvPicPr>
        <p:blipFill rotWithShape="1">
          <a:blip r:embed="rId3"/>
          <a:srcRect l="2645" t="14067" r="77639" b="69140"/>
          <a:stretch/>
        </p:blipFill>
        <p:spPr>
          <a:xfrm>
            <a:off x="8833449" y="5087289"/>
            <a:ext cx="3191774" cy="1529172"/>
          </a:xfrm>
          <a:prstGeom prst="rect">
            <a:avLst/>
          </a:prstGeom>
          <a:ln w="228600" cap="sq" cmpd="thickThin">
            <a:solidFill>
              <a:srgbClr val="000000"/>
            </a:solidFill>
            <a:prstDash val="solid"/>
            <a:miter lim="800000"/>
          </a:ln>
          <a:effectLst>
            <a:innerShdw blurRad="76200">
              <a:srgbClr val="000000"/>
            </a:innerShdw>
          </a:effectLst>
        </p:spPr>
      </p:pic>
      <p:sp>
        <p:nvSpPr>
          <p:cNvPr id="7" name="TextBox 6">
            <a:extLst>
              <a:ext uri="{FF2B5EF4-FFF2-40B4-BE49-F238E27FC236}">
                <a16:creationId xmlns:a16="http://schemas.microsoft.com/office/drawing/2014/main" id="{00110CD1-B2EB-1EB6-3734-15612F90C153}"/>
              </a:ext>
            </a:extLst>
          </p:cNvPr>
          <p:cNvSpPr txBox="1"/>
          <p:nvPr/>
        </p:nvSpPr>
        <p:spPr>
          <a:xfrm flipH="1">
            <a:off x="3634810" y="2246163"/>
            <a:ext cx="4988514" cy="461665"/>
          </a:xfrm>
          <a:prstGeom prst="rect">
            <a:avLst/>
          </a:prstGeom>
          <a:noFill/>
          <a:effectLst>
            <a:outerShdw blurRad="50800" dist="38100" dir="5400000" algn="t" rotWithShape="0">
              <a:prstClr val="black">
                <a:alpha val="40000"/>
              </a:prstClr>
            </a:outerShdw>
          </a:effectLst>
        </p:spPr>
        <p:txBody>
          <a:bodyPr wrap="square" rtlCol="0">
            <a:spAutoFit/>
          </a:bodyPr>
          <a:lstStyle/>
          <a:p>
            <a:pPr algn="ctr"/>
            <a:r>
              <a:rPr lang="en-IN" sz="2400" b="1" dirty="0">
                <a:solidFill>
                  <a:srgbClr val="C00000"/>
                </a:solidFill>
                <a:latin typeface="Centaur" panose="02030504050205020304" pitchFamily="18" charset="0"/>
                <a:cs typeface="Times New Roman" panose="02020603050405020304" pitchFamily="18" charset="0"/>
              </a:rPr>
              <a:t>A NASA SPACE APPS CHALLENGE</a:t>
            </a:r>
          </a:p>
        </p:txBody>
      </p:sp>
      <p:sp>
        <p:nvSpPr>
          <p:cNvPr id="9" name="TextBox 8">
            <a:extLst>
              <a:ext uri="{FF2B5EF4-FFF2-40B4-BE49-F238E27FC236}">
                <a16:creationId xmlns:a16="http://schemas.microsoft.com/office/drawing/2014/main" id="{4EB22020-4F4E-3DC1-3AD2-482077F97013}"/>
              </a:ext>
            </a:extLst>
          </p:cNvPr>
          <p:cNvSpPr txBox="1"/>
          <p:nvPr/>
        </p:nvSpPr>
        <p:spPr>
          <a:xfrm>
            <a:off x="1497615" y="3429000"/>
            <a:ext cx="4274389" cy="2985433"/>
          </a:xfrm>
          <a:prstGeom prst="rect">
            <a:avLst/>
          </a:prstGeom>
          <a:noFill/>
        </p:spPr>
        <p:txBody>
          <a:bodyPr wrap="square" rtlCol="0">
            <a:spAutoFit/>
          </a:bodyPr>
          <a:lstStyle/>
          <a:p>
            <a:r>
              <a:rPr lang="en-IN" sz="2400" b="1" u="wavyHeavy" dirty="0">
                <a:latin typeface="Copperplate Gothic Bold" panose="020E0705020206020404" pitchFamily="34" charset="0"/>
              </a:rPr>
              <a:t>OUR CHALLENGE:</a:t>
            </a:r>
          </a:p>
          <a:p>
            <a:endParaRPr lang="en-IN" sz="2400" b="1" dirty="0">
              <a:solidFill>
                <a:schemeClr val="bg1"/>
              </a:solidFill>
              <a:latin typeface="Copperplate Gothic Bold" panose="020E0705020206020404" pitchFamily="34" charset="0"/>
            </a:endParaRPr>
          </a:p>
          <a:p>
            <a:pPr algn="just"/>
            <a:r>
              <a:rPr lang="en-US" sz="2000" b="1" dirty="0">
                <a:latin typeface="Centaur" panose="02030504050205020304" pitchFamily="18" charset="0"/>
              </a:rPr>
              <a:t>The stars above are constantly changing, but usually these changes are too slow or too faint for the eye to see. Your challenge is to develop a learning tool to teach people about stellar variability and help them understand how dynamic the night sky really is!</a:t>
            </a:r>
            <a:endParaRPr lang="en-IN" sz="2000" b="1" dirty="0">
              <a:latin typeface="Centaur" panose="02030504050205020304" pitchFamily="18" charset="0"/>
            </a:endParaRPr>
          </a:p>
        </p:txBody>
      </p:sp>
      <p:sp>
        <p:nvSpPr>
          <p:cNvPr id="13" name="Flowchart: Connector 12">
            <a:extLst>
              <a:ext uri="{FF2B5EF4-FFF2-40B4-BE49-F238E27FC236}">
                <a16:creationId xmlns:a16="http://schemas.microsoft.com/office/drawing/2014/main" id="{DD2AC5C8-86EA-88A4-C362-2BBEEDC3B896}"/>
              </a:ext>
            </a:extLst>
          </p:cNvPr>
          <p:cNvSpPr/>
          <p:nvPr/>
        </p:nvSpPr>
        <p:spPr>
          <a:xfrm>
            <a:off x="10295626" y="3689055"/>
            <a:ext cx="267418" cy="296348"/>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ln w="0"/>
              <a:solidFill>
                <a:schemeClr val="tx1"/>
              </a:solidFill>
              <a:effectLst>
                <a:outerShdw blurRad="38100" dist="19050" dir="2700000" algn="tl" rotWithShape="0">
                  <a:schemeClr val="dk1">
                    <a:alpha val="40000"/>
                  </a:schemeClr>
                </a:outerShdw>
              </a:effectLst>
            </a:endParaRPr>
          </a:p>
        </p:txBody>
      </p:sp>
      <p:cxnSp>
        <p:nvCxnSpPr>
          <p:cNvPr id="15" name="Straight Connector 14">
            <a:extLst>
              <a:ext uri="{FF2B5EF4-FFF2-40B4-BE49-F238E27FC236}">
                <a16:creationId xmlns:a16="http://schemas.microsoft.com/office/drawing/2014/main" id="{60E3CA32-BC83-99A6-EA7F-766A6B9588D8}"/>
              </a:ext>
            </a:extLst>
          </p:cNvPr>
          <p:cNvCxnSpPr>
            <a:cxnSpLocks/>
            <a:endCxn id="13" idx="4"/>
          </p:cNvCxnSpPr>
          <p:nvPr/>
        </p:nvCxnSpPr>
        <p:spPr>
          <a:xfrm flipV="1">
            <a:off x="10429335" y="3985403"/>
            <a:ext cx="0" cy="980708"/>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43091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52C8B8-5208-3998-C00D-4ECF3D5DBC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68" y="-90578"/>
            <a:ext cx="12258136" cy="7039155"/>
          </a:xfrm>
          <a:prstGeom prst="rect">
            <a:avLst/>
          </a:prstGeom>
        </p:spPr>
      </p:pic>
      <p:sp>
        <p:nvSpPr>
          <p:cNvPr id="12" name="TextBox 11">
            <a:extLst>
              <a:ext uri="{FF2B5EF4-FFF2-40B4-BE49-F238E27FC236}">
                <a16:creationId xmlns:a16="http://schemas.microsoft.com/office/drawing/2014/main" id="{A2AD6D33-E574-0F34-E335-A12DD350165E}"/>
              </a:ext>
            </a:extLst>
          </p:cNvPr>
          <p:cNvSpPr txBox="1"/>
          <p:nvPr/>
        </p:nvSpPr>
        <p:spPr>
          <a:xfrm>
            <a:off x="3562709" y="1871932"/>
            <a:ext cx="8394940" cy="4678204"/>
          </a:xfrm>
          <a:prstGeom prst="rect">
            <a:avLst/>
          </a:prstGeom>
          <a:noFill/>
          <a:ln w="28575">
            <a:solidFill>
              <a:schemeClr val="tx1"/>
            </a:solidFill>
          </a:ln>
        </p:spPr>
        <p:txBody>
          <a:bodyPr wrap="square" rtlCol="0">
            <a:spAutoFit/>
          </a:bodyPr>
          <a:lstStyle/>
          <a:p>
            <a:pPr marL="0" lvl="0" indent="0" algn="just" rtl="0">
              <a:lnSpc>
                <a:spcPct val="100000"/>
              </a:lnSpc>
              <a:spcBef>
                <a:spcPts val="0"/>
              </a:spcBef>
              <a:spcAft>
                <a:spcPts val="0"/>
              </a:spcAft>
              <a:buClr>
                <a:schemeClr val="lt2"/>
              </a:buClr>
              <a:buSzPts val="1800"/>
              <a:buNone/>
            </a:pPr>
            <a:r>
              <a:rPr lang="en-US" sz="2800" b="1" u="sng" cap="none" dirty="0">
                <a:solidFill>
                  <a:srgbClr val="7CA655"/>
                </a:solidFill>
                <a:latin typeface="Times New Roman" panose="02020603050405020304" pitchFamily="18" charset="0"/>
                <a:cs typeface="Times New Roman" panose="02020603050405020304" pitchFamily="18" charset="0"/>
                <a:sym typeface="Franklin Gothic"/>
              </a:rPr>
              <a:t>SOLUTION WE ARE PROVIDING:</a:t>
            </a:r>
          </a:p>
          <a:p>
            <a:pPr marL="0" lvl="0" indent="0" algn="just" rtl="0">
              <a:lnSpc>
                <a:spcPct val="100000"/>
              </a:lnSpc>
              <a:spcBef>
                <a:spcPts val="0"/>
              </a:spcBef>
              <a:spcAft>
                <a:spcPts val="0"/>
              </a:spcAft>
              <a:buClr>
                <a:schemeClr val="lt2"/>
              </a:buClr>
              <a:buSzPts val="1800"/>
              <a:buNone/>
            </a:pPr>
            <a:endParaRPr lang="en-US" sz="2800" b="1" u="sng" cap="none" dirty="0">
              <a:solidFill>
                <a:srgbClr val="7CA655"/>
              </a:solidFill>
              <a:latin typeface="Times New Roman" panose="02020603050405020304" pitchFamily="18" charset="0"/>
              <a:cs typeface="Times New Roman" panose="02020603050405020304" pitchFamily="18" charset="0"/>
            </a:endParaRPr>
          </a:p>
          <a:p>
            <a:pPr marL="444500" indent="-342900" algn="just">
              <a:buClr>
                <a:schemeClr val="bg1"/>
              </a:buClr>
              <a:buFont typeface="Arial" panose="020B0604020202020204" pitchFamily="34" charset="0"/>
              <a:buChar char="•"/>
            </a:pPr>
            <a:r>
              <a:rPr lang="en-US" sz="1400" cap="none" dirty="0">
                <a:solidFill>
                  <a:schemeClr val="bg1"/>
                </a:solidFill>
                <a:highlight>
                  <a:srgbClr val="000000"/>
                </a:highlight>
                <a:latin typeface="Times New Roman" panose="02020603050405020304" pitchFamily="18" charset="0"/>
                <a:cs typeface="Times New Roman" panose="02020603050405020304" pitchFamily="18" charset="0"/>
              </a:rPr>
              <a:t>We worked and developed a website to help people understand that the stars in the night sky are always changing, but usually too slowly or by too little for the eye to see. </a:t>
            </a:r>
          </a:p>
          <a:p>
            <a:pPr marL="444500" indent="-342900" algn="just">
              <a:buClr>
                <a:schemeClr val="bg1"/>
              </a:buClr>
              <a:buFont typeface="Arial" panose="020B0604020202020204" pitchFamily="34" charset="0"/>
              <a:buChar char="•"/>
            </a:pPr>
            <a:endParaRPr lang="en-US" sz="1400" cap="none" dirty="0">
              <a:solidFill>
                <a:schemeClr val="bg1"/>
              </a:solidFill>
              <a:latin typeface="Times New Roman" panose="02020603050405020304" pitchFamily="18" charset="0"/>
              <a:cs typeface="Times New Roman" panose="02020603050405020304" pitchFamily="18" charset="0"/>
            </a:endParaRPr>
          </a:p>
          <a:p>
            <a:pPr marL="444500" indent="-342900" algn="just">
              <a:buClr>
                <a:schemeClr val="bg1"/>
              </a:buClr>
              <a:buFont typeface="Arial" panose="020B0604020202020204" pitchFamily="34" charset="0"/>
              <a:buChar char="•"/>
            </a:pPr>
            <a:r>
              <a:rPr lang="en-US" sz="1400" cap="none" dirty="0">
                <a:solidFill>
                  <a:schemeClr val="bg1"/>
                </a:solidFill>
                <a:highlight>
                  <a:srgbClr val="000000"/>
                </a:highlight>
                <a:latin typeface="Times New Roman" panose="02020603050405020304" pitchFamily="18" charset="0"/>
                <a:cs typeface="Times New Roman" panose="02020603050405020304" pitchFamily="18" charset="0"/>
              </a:rPr>
              <a:t>Ours is a curriculum solution which consist of materials that show examples of variable stars and explain how they vary and why.  Building on this curriculum, A game in form of quizzes is designed at the end of website to show a player a ‘training set’ of examples and then show an actual star’s variations and ask the player to deduce what is causing the variation.</a:t>
            </a:r>
          </a:p>
          <a:p>
            <a:pPr marL="444500" indent="-342900" algn="just">
              <a:buClr>
                <a:schemeClr val="bg1"/>
              </a:buClr>
              <a:buFont typeface="Arial" panose="020B0604020202020204" pitchFamily="34" charset="0"/>
              <a:buChar char="•"/>
            </a:pPr>
            <a:endParaRPr lang="en-US" sz="1400" cap="none" dirty="0">
              <a:solidFill>
                <a:schemeClr val="bg1"/>
              </a:solidFill>
              <a:latin typeface="Times New Roman" panose="02020603050405020304" pitchFamily="18" charset="0"/>
              <a:cs typeface="Times New Roman" panose="02020603050405020304" pitchFamily="18" charset="0"/>
            </a:endParaRPr>
          </a:p>
          <a:p>
            <a:pPr marL="444500" indent="-342900" algn="just">
              <a:buClr>
                <a:schemeClr val="bg1"/>
              </a:buClr>
              <a:buFont typeface="Arial" panose="020B0604020202020204" pitchFamily="34" charset="0"/>
              <a:buChar char="•"/>
            </a:pPr>
            <a:r>
              <a:rPr lang="en-US" sz="1400" cap="none" dirty="0">
                <a:solidFill>
                  <a:schemeClr val="bg1"/>
                </a:solidFill>
                <a:highlight>
                  <a:srgbClr val="000000"/>
                </a:highlight>
                <a:latin typeface="Times New Roman" panose="02020603050405020304" pitchFamily="18" charset="0"/>
                <a:cs typeface="Times New Roman" panose="02020603050405020304" pitchFamily="18" charset="0"/>
              </a:rPr>
              <a:t>Although the content could be found anywhere on the internet, but in our website all data is stored at a single place and at a single time any user can access and get information and learn from it.</a:t>
            </a:r>
          </a:p>
          <a:p>
            <a:pPr marL="444500" indent="-342900" algn="just">
              <a:buClr>
                <a:schemeClr val="bg1"/>
              </a:buClr>
              <a:buFont typeface="Arial" panose="020B0604020202020204" pitchFamily="34" charset="0"/>
              <a:buChar char="•"/>
            </a:pPr>
            <a:endParaRPr lang="en-US" sz="1400" cap="none" dirty="0">
              <a:solidFill>
                <a:schemeClr val="bg1"/>
              </a:solidFill>
              <a:latin typeface="Times New Roman" panose="02020603050405020304" pitchFamily="18" charset="0"/>
              <a:cs typeface="Times New Roman" panose="02020603050405020304" pitchFamily="18" charset="0"/>
            </a:endParaRPr>
          </a:p>
          <a:p>
            <a:pPr marL="444500" indent="-342900" algn="just">
              <a:buClr>
                <a:schemeClr val="bg1"/>
              </a:buClr>
              <a:buFont typeface="Arial" panose="020B0604020202020204" pitchFamily="34" charset="0"/>
              <a:buChar char="•"/>
            </a:pPr>
            <a:r>
              <a:rPr lang="en-US" sz="1400" cap="none" dirty="0">
                <a:solidFill>
                  <a:schemeClr val="bg1"/>
                </a:solidFill>
                <a:highlight>
                  <a:srgbClr val="000000"/>
                </a:highlight>
                <a:latin typeface="Times New Roman" panose="02020603050405020304" pitchFamily="18" charset="0"/>
                <a:cs typeface="Times New Roman" panose="02020603050405020304" pitchFamily="18" charset="0"/>
              </a:rPr>
              <a:t>The language used in our website is super easy to understand and with help of lot of images and some videos every concept is super easy to learn and understand by users of any age group.</a:t>
            </a:r>
          </a:p>
          <a:p>
            <a:pPr marL="444500" indent="-342900" algn="just">
              <a:buClr>
                <a:schemeClr val="bg1"/>
              </a:buClr>
              <a:buFont typeface="Arial" panose="020B0604020202020204" pitchFamily="34" charset="0"/>
              <a:buChar char="•"/>
            </a:pPr>
            <a:endParaRPr lang="en-US" sz="1400" cap="none" dirty="0">
              <a:solidFill>
                <a:schemeClr val="bg1"/>
              </a:solidFill>
              <a:latin typeface="Times New Roman" panose="02020603050405020304" pitchFamily="18" charset="0"/>
              <a:cs typeface="Times New Roman" panose="02020603050405020304" pitchFamily="18" charset="0"/>
            </a:endParaRPr>
          </a:p>
          <a:p>
            <a:pPr marL="444500" indent="-342900" algn="just">
              <a:buClr>
                <a:schemeClr val="bg1"/>
              </a:buClr>
              <a:buFont typeface="Arial" panose="020B0604020202020204" pitchFamily="34" charset="0"/>
              <a:buChar char="•"/>
            </a:pPr>
            <a:r>
              <a:rPr lang="en-US" sz="1400" cap="none" dirty="0">
                <a:solidFill>
                  <a:schemeClr val="bg1"/>
                </a:solidFill>
                <a:highlight>
                  <a:srgbClr val="000000"/>
                </a:highlight>
                <a:latin typeface="Times New Roman" panose="02020603050405020304" pitchFamily="18" charset="0"/>
                <a:cs typeface="Times New Roman" panose="02020603050405020304" pitchFamily="18" charset="0"/>
              </a:rPr>
              <a:t>We tried to make best use of effective learning tools which provide an enjoyable and educational experience for players/students!</a:t>
            </a:r>
          </a:p>
          <a:p>
            <a:endParaRPr lang="en-IN" dirty="0"/>
          </a:p>
        </p:txBody>
      </p:sp>
      <p:sp>
        <p:nvSpPr>
          <p:cNvPr id="13" name="Thought Bubble: Cloud 12">
            <a:extLst>
              <a:ext uri="{FF2B5EF4-FFF2-40B4-BE49-F238E27FC236}">
                <a16:creationId xmlns:a16="http://schemas.microsoft.com/office/drawing/2014/main" id="{9DEB7E86-2CED-4306-D96A-60A3D344D681}"/>
              </a:ext>
            </a:extLst>
          </p:cNvPr>
          <p:cNvSpPr/>
          <p:nvPr/>
        </p:nvSpPr>
        <p:spPr>
          <a:xfrm>
            <a:off x="95507" y="134548"/>
            <a:ext cx="3594751" cy="2677886"/>
          </a:xfrm>
          <a:prstGeom prst="cloudCallou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Bahnschrift SemiLight Condensed" panose="020B0502040204020203" pitchFamily="34" charset="0"/>
              </a:rPr>
              <a:t>OUR</a:t>
            </a:r>
            <a:br>
              <a:rPr lang="en-IN" sz="32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Bahnschrift SemiLight Condensed" panose="020B0502040204020203" pitchFamily="34" charset="0"/>
              </a:rPr>
            </a:br>
            <a:r>
              <a:rPr lang="en-IN" sz="32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Bahnschrift SemiLight Condensed" panose="020B0502040204020203" pitchFamily="34" charset="0"/>
              </a:rPr>
              <a:t> SOLUTION?</a:t>
            </a:r>
            <a:endParaRPr lang="en-IN" sz="3200" dirty="0"/>
          </a:p>
        </p:txBody>
      </p:sp>
      <p:sp>
        <p:nvSpPr>
          <p:cNvPr id="4" name="Wave 3">
            <a:extLst>
              <a:ext uri="{FF2B5EF4-FFF2-40B4-BE49-F238E27FC236}">
                <a16:creationId xmlns:a16="http://schemas.microsoft.com/office/drawing/2014/main" id="{C8364CEB-5D88-8D97-0510-680278A733D1}"/>
              </a:ext>
            </a:extLst>
          </p:cNvPr>
          <p:cNvSpPr/>
          <p:nvPr/>
        </p:nvSpPr>
        <p:spPr>
          <a:xfrm>
            <a:off x="4345497" y="0"/>
            <a:ext cx="6149130" cy="1593584"/>
          </a:xfrm>
          <a:prstGeom prst="wav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E791AA5C-7A98-713A-B3EF-06791D94C58B}"/>
              </a:ext>
            </a:extLst>
          </p:cNvPr>
          <p:cNvSpPr txBox="1"/>
          <p:nvPr/>
        </p:nvSpPr>
        <p:spPr>
          <a:xfrm>
            <a:off x="4790114" y="464374"/>
            <a:ext cx="5259897" cy="646331"/>
          </a:xfrm>
          <a:prstGeom prst="rect">
            <a:avLst/>
          </a:prstGeom>
          <a:noFill/>
        </p:spPr>
        <p:txBody>
          <a:bodyPr wrap="square" rtlCol="0">
            <a:spAutoFit/>
          </a:bodyPr>
          <a:lstStyle/>
          <a:p>
            <a:pPr algn="ctr"/>
            <a:r>
              <a:rPr lang="en-IN" b="1" dirty="0">
                <a:latin typeface="Cinzel" panose="00000500000000000000" pitchFamily="50" charset="0"/>
              </a:rPr>
              <a:t>TO MAKE THEM AWARE,</a:t>
            </a:r>
          </a:p>
          <a:p>
            <a:pPr algn="ctr"/>
            <a:r>
              <a:rPr lang="en-IN" b="1" dirty="0">
                <a:latin typeface="Cinzel" panose="00000500000000000000" pitchFamily="50" charset="0"/>
              </a:rPr>
              <a:t>TO MAKE THEM CURIOUS.</a:t>
            </a:r>
          </a:p>
        </p:txBody>
      </p:sp>
    </p:spTree>
    <p:extLst>
      <p:ext uri="{BB962C8B-B14F-4D97-AF65-F5344CB8AC3E}">
        <p14:creationId xmlns:p14="http://schemas.microsoft.com/office/powerpoint/2010/main" val="2764753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52C8B8-5208-3998-C00D-4ECF3D5DBC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58136" cy="6858000"/>
          </a:xfrm>
          <a:prstGeom prst="rect">
            <a:avLst/>
          </a:prstGeom>
        </p:spPr>
      </p:pic>
      <p:sp>
        <p:nvSpPr>
          <p:cNvPr id="2" name="Title 1">
            <a:extLst>
              <a:ext uri="{FF2B5EF4-FFF2-40B4-BE49-F238E27FC236}">
                <a16:creationId xmlns:a16="http://schemas.microsoft.com/office/drawing/2014/main" id="{2A64DEC3-8640-17B7-229B-3E60622BBC89}"/>
              </a:ext>
            </a:extLst>
          </p:cNvPr>
          <p:cNvSpPr>
            <a:spLocks noGrp="1"/>
          </p:cNvSpPr>
          <p:nvPr>
            <p:ph type="title"/>
          </p:nvPr>
        </p:nvSpPr>
        <p:spPr>
          <a:xfrm>
            <a:off x="871267" y="0"/>
            <a:ext cx="10515600" cy="1325563"/>
          </a:xfrm>
        </p:spPr>
        <p:txBody>
          <a:bodyPr>
            <a:normAutofit/>
          </a:bodyPr>
          <a:lstStyle/>
          <a:p>
            <a:pPr algn="ctr"/>
            <a:r>
              <a:rPr lang="en-IN" sz="3600" b="1" u="sng" dirty="0">
                <a:solidFill>
                  <a:schemeClr val="bg1"/>
                </a:solidFill>
                <a:latin typeface="Copperplate Gothic Bold" panose="020E0705020206020404" pitchFamily="34" charset="0"/>
              </a:rPr>
              <a:t>THE INTERFACE</a:t>
            </a:r>
          </a:p>
        </p:txBody>
      </p:sp>
      <p:pic>
        <p:nvPicPr>
          <p:cNvPr id="22" name="Picture 21">
            <a:extLst>
              <a:ext uri="{FF2B5EF4-FFF2-40B4-BE49-F238E27FC236}">
                <a16:creationId xmlns:a16="http://schemas.microsoft.com/office/drawing/2014/main" id="{F2B990A1-6C85-A83C-C412-0F499C21644B}"/>
              </a:ext>
            </a:extLst>
          </p:cNvPr>
          <p:cNvPicPr>
            <a:picLocks noChangeAspect="1"/>
          </p:cNvPicPr>
          <p:nvPr/>
        </p:nvPicPr>
        <p:blipFill rotWithShape="1">
          <a:blip r:embed="rId3">
            <a:extLst>
              <a:ext uri="{28A0092B-C50C-407E-A947-70E740481C1C}">
                <a14:useLocalDpi xmlns:a14="http://schemas.microsoft.com/office/drawing/2010/main" val="0"/>
              </a:ext>
            </a:extLst>
          </a:blip>
          <a:srcRect t="9434" b="6667"/>
          <a:stretch/>
        </p:blipFill>
        <p:spPr>
          <a:xfrm>
            <a:off x="3763273" y="2873205"/>
            <a:ext cx="4665453" cy="2491671"/>
          </a:xfrm>
          <a:prstGeom prst="rect">
            <a:avLst/>
          </a:prstGeom>
          <a:effectLst>
            <a:reflection blurRad="6350" stA="50000" endA="300" endPos="90000" dist="50800" dir="5400000" sy="-100000" algn="bl" rotWithShape="0"/>
          </a:effectLst>
        </p:spPr>
      </p:pic>
      <p:pic>
        <p:nvPicPr>
          <p:cNvPr id="21" name="Picture 20">
            <a:extLst>
              <a:ext uri="{FF2B5EF4-FFF2-40B4-BE49-F238E27FC236}">
                <a16:creationId xmlns:a16="http://schemas.microsoft.com/office/drawing/2014/main" id="{88E9861D-5BC4-F887-BF55-EA0964D99A92}"/>
              </a:ext>
            </a:extLst>
          </p:cNvPr>
          <p:cNvPicPr>
            <a:picLocks noChangeAspect="1"/>
          </p:cNvPicPr>
          <p:nvPr/>
        </p:nvPicPr>
        <p:blipFill rotWithShape="1">
          <a:blip r:embed="rId4">
            <a:extLst>
              <a:ext uri="{28A0092B-C50C-407E-A947-70E740481C1C}">
                <a14:useLocalDpi xmlns:a14="http://schemas.microsoft.com/office/drawing/2010/main" val="0"/>
              </a:ext>
            </a:extLst>
          </a:blip>
          <a:srcRect t="9434" b="7515"/>
          <a:stretch/>
        </p:blipFill>
        <p:spPr>
          <a:xfrm>
            <a:off x="-33876" y="66450"/>
            <a:ext cx="3797149" cy="1963776"/>
          </a:xfrm>
          <a:prstGeom prst="rect">
            <a:avLst/>
          </a:prstGeom>
          <a:ln>
            <a:noFill/>
          </a:ln>
          <a:effectLst>
            <a:softEdge rad="112500"/>
          </a:effectLst>
        </p:spPr>
      </p:pic>
      <p:pic>
        <p:nvPicPr>
          <p:cNvPr id="15" name="Picture 14">
            <a:extLst>
              <a:ext uri="{FF2B5EF4-FFF2-40B4-BE49-F238E27FC236}">
                <a16:creationId xmlns:a16="http://schemas.microsoft.com/office/drawing/2014/main" id="{8B0CDCFD-C937-E256-626E-4FBE38C9381B}"/>
              </a:ext>
            </a:extLst>
          </p:cNvPr>
          <p:cNvPicPr>
            <a:picLocks noChangeAspect="1"/>
          </p:cNvPicPr>
          <p:nvPr/>
        </p:nvPicPr>
        <p:blipFill rotWithShape="1">
          <a:blip r:embed="rId5">
            <a:extLst>
              <a:ext uri="{28A0092B-C50C-407E-A947-70E740481C1C}">
                <a14:useLocalDpi xmlns:a14="http://schemas.microsoft.com/office/drawing/2010/main" val="0"/>
              </a:ext>
            </a:extLst>
          </a:blip>
          <a:srcRect t="9560" b="6164"/>
          <a:stretch/>
        </p:blipFill>
        <p:spPr>
          <a:xfrm rot="21399827">
            <a:off x="456820" y="1763295"/>
            <a:ext cx="4815662" cy="240122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Picture 16">
            <a:extLst>
              <a:ext uri="{FF2B5EF4-FFF2-40B4-BE49-F238E27FC236}">
                <a16:creationId xmlns:a16="http://schemas.microsoft.com/office/drawing/2014/main" id="{72BFB363-9DC7-91D7-2CEE-632C4A8779CC}"/>
              </a:ext>
            </a:extLst>
          </p:cNvPr>
          <p:cNvPicPr>
            <a:picLocks noChangeAspect="1"/>
          </p:cNvPicPr>
          <p:nvPr/>
        </p:nvPicPr>
        <p:blipFill rotWithShape="1">
          <a:blip r:embed="rId6">
            <a:extLst>
              <a:ext uri="{28A0092B-C50C-407E-A947-70E740481C1C}">
                <a14:useLocalDpi xmlns:a14="http://schemas.microsoft.com/office/drawing/2010/main" val="0"/>
              </a:ext>
            </a:extLst>
          </a:blip>
          <a:srcRect t="11356" b="6614"/>
          <a:stretch/>
        </p:blipFill>
        <p:spPr>
          <a:xfrm>
            <a:off x="5905244" y="1077468"/>
            <a:ext cx="3812341" cy="197163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4" name="Picture 23">
            <a:extLst>
              <a:ext uri="{FF2B5EF4-FFF2-40B4-BE49-F238E27FC236}">
                <a16:creationId xmlns:a16="http://schemas.microsoft.com/office/drawing/2014/main" id="{805DDB2E-263F-2D36-51AE-FCC469EA853F}"/>
              </a:ext>
            </a:extLst>
          </p:cNvPr>
          <p:cNvPicPr>
            <a:picLocks noChangeAspect="1"/>
          </p:cNvPicPr>
          <p:nvPr/>
        </p:nvPicPr>
        <p:blipFill rotWithShape="1">
          <a:blip r:embed="rId7">
            <a:extLst>
              <a:ext uri="{28A0092B-C50C-407E-A947-70E740481C1C}">
                <a14:useLocalDpi xmlns:a14="http://schemas.microsoft.com/office/drawing/2010/main" val="0"/>
              </a:ext>
            </a:extLst>
          </a:blip>
          <a:srcRect t="9811" b="6313"/>
          <a:stretch/>
        </p:blipFill>
        <p:spPr>
          <a:xfrm>
            <a:off x="8362371" y="-79184"/>
            <a:ext cx="3965579" cy="2117891"/>
          </a:xfrm>
          <a:prstGeom prst="rect">
            <a:avLst/>
          </a:prstGeom>
          <a:ln>
            <a:noFill/>
          </a:ln>
          <a:effectLst>
            <a:softEdge rad="112500"/>
          </a:effectLst>
        </p:spPr>
      </p:pic>
      <p:pic>
        <p:nvPicPr>
          <p:cNvPr id="19" name="Picture 18">
            <a:extLst>
              <a:ext uri="{FF2B5EF4-FFF2-40B4-BE49-F238E27FC236}">
                <a16:creationId xmlns:a16="http://schemas.microsoft.com/office/drawing/2014/main" id="{75DE78BB-0FD0-CA18-1930-55E2C6EB6EE8}"/>
              </a:ext>
            </a:extLst>
          </p:cNvPr>
          <p:cNvPicPr>
            <a:picLocks noChangeAspect="1"/>
          </p:cNvPicPr>
          <p:nvPr/>
        </p:nvPicPr>
        <p:blipFill rotWithShape="1">
          <a:blip r:embed="rId8">
            <a:extLst>
              <a:ext uri="{28A0092B-C50C-407E-A947-70E740481C1C}">
                <a14:useLocalDpi xmlns:a14="http://schemas.microsoft.com/office/drawing/2010/main" val="0"/>
              </a:ext>
            </a:extLst>
          </a:blip>
          <a:srcRect t="4905" b="6415"/>
          <a:stretch/>
        </p:blipFill>
        <p:spPr>
          <a:xfrm rot="198124">
            <a:off x="597592" y="4307207"/>
            <a:ext cx="4329447" cy="21587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5" name="Picture 24">
            <a:extLst>
              <a:ext uri="{FF2B5EF4-FFF2-40B4-BE49-F238E27FC236}">
                <a16:creationId xmlns:a16="http://schemas.microsoft.com/office/drawing/2014/main" id="{5225AAA3-50DF-C234-E64F-D049A55DE430}"/>
              </a:ext>
            </a:extLst>
          </p:cNvPr>
          <p:cNvPicPr>
            <a:picLocks noChangeAspect="1"/>
          </p:cNvPicPr>
          <p:nvPr/>
        </p:nvPicPr>
        <p:blipFill rotWithShape="1">
          <a:blip r:embed="rId9">
            <a:extLst>
              <a:ext uri="{28A0092B-C50C-407E-A947-70E740481C1C}">
                <a14:useLocalDpi xmlns:a14="http://schemas.microsoft.com/office/drawing/2010/main" val="0"/>
              </a:ext>
            </a:extLst>
          </a:blip>
          <a:srcRect t="9309" b="6918"/>
          <a:stretch/>
        </p:blipFill>
        <p:spPr>
          <a:xfrm>
            <a:off x="8278281" y="2624770"/>
            <a:ext cx="3812341" cy="2036051"/>
          </a:xfrm>
          <a:prstGeom prst="rect">
            <a:avLst/>
          </a:prstGeom>
          <a:ln>
            <a:noFill/>
          </a:ln>
          <a:effectLst>
            <a:softEdge rad="112500"/>
          </a:effectLst>
        </p:spPr>
      </p:pic>
      <p:pic>
        <p:nvPicPr>
          <p:cNvPr id="23" name="Picture 22">
            <a:extLst>
              <a:ext uri="{FF2B5EF4-FFF2-40B4-BE49-F238E27FC236}">
                <a16:creationId xmlns:a16="http://schemas.microsoft.com/office/drawing/2014/main" id="{EB11B760-A285-F437-B51D-0893FB15FC60}"/>
              </a:ext>
            </a:extLst>
          </p:cNvPr>
          <p:cNvPicPr>
            <a:picLocks noChangeAspect="1"/>
          </p:cNvPicPr>
          <p:nvPr/>
        </p:nvPicPr>
        <p:blipFill rotWithShape="1">
          <a:blip r:embed="rId10">
            <a:extLst>
              <a:ext uri="{28A0092B-C50C-407E-A947-70E740481C1C}">
                <a14:useLocalDpi xmlns:a14="http://schemas.microsoft.com/office/drawing/2010/main" val="0"/>
              </a:ext>
            </a:extLst>
          </a:blip>
          <a:srcRect t="9811" b="6313"/>
          <a:stretch/>
        </p:blipFill>
        <p:spPr>
          <a:xfrm rot="191405">
            <a:off x="6904569" y="4381611"/>
            <a:ext cx="4182866" cy="22512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802142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52C8B8-5208-3998-C00D-4ECF3D5DBC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58136" cy="6858000"/>
          </a:xfrm>
          <a:prstGeom prst="rect">
            <a:avLst/>
          </a:prstGeom>
        </p:spPr>
      </p:pic>
      <p:sp>
        <p:nvSpPr>
          <p:cNvPr id="2" name="Title 1">
            <a:extLst>
              <a:ext uri="{FF2B5EF4-FFF2-40B4-BE49-F238E27FC236}">
                <a16:creationId xmlns:a16="http://schemas.microsoft.com/office/drawing/2014/main" id="{2A64DEC3-8640-17B7-229B-3E60622BBC89}"/>
              </a:ext>
            </a:extLst>
          </p:cNvPr>
          <p:cNvSpPr>
            <a:spLocks noGrp="1"/>
          </p:cNvSpPr>
          <p:nvPr>
            <p:ph type="title"/>
          </p:nvPr>
        </p:nvSpPr>
        <p:spPr/>
        <p:txBody>
          <a:bodyPr>
            <a:normAutofit/>
          </a:bodyPr>
          <a:lstStyle/>
          <a:p>
            <a:pPr algn="ctr"/>
            <a:r>
              <a:rPr lang="en-IN" sz="5400" b="1" u="sng" dirty="0">
                <a:solidFill>
                  <a:schemeClr val="bg1"/>
                </a:solidFill>
                <a:latin typeface="Centaur" panose="02030504050205020304" pitchFamily="18" charset="0"/>
              </a:rPr>
              <a:t>TECHNOLOGIES USED</a:t>
            </a:r>
          </a:p>
        </p:txBody>
      </p:sp>
      <p:pic>
        <p:nvPicPr>
          <p:cNvPr id="4" name="Picture 3">
            <a:extLst>
              <a:ext uri="{FF2B5EF4-FFF2-40B4-BE49-F238E27FC236}">
                <a16:creationId xmlns:a16="http://schemas.microsoft.com/office/drawing/2014/main" id="{0AC8EE76-54F5-F211-2E7E-8FC64DCEC7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690688"/>
            <a:ext cx="2900093" cy="29000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id="{1F527DDA-F196-74CB-8D27-24620695CD22}"/>
              </a:ext>
            </a:extLst>
          </p:cNvPr>
          <p:cNvSpPr txBox="1"/>
          <p:nvPr/>
        </p:nvSpPr>
        <p:spPr>
          <a:xfrm>
            <a:off x="1614352" y="4767202"/>
            <a:ext cx="1347788" cy="400110"/>
          </a:xfrm>
          <a:prstGeom prst="rect">
            <a:avLst/>
          </a:prstGeom>
          <a:noFill/>
        </p:spPr>
        <p:txBody>
          <a:bodyPr wrap="square" rtlCol="0">
            <a:spAutoFit/>
          </a:bodyPr>
          <a:lstStyle/>
          <a:p>
            <a:pPr algn="ctr"/>
            <a:r>
              <a:rPr lang="en-IN" sz="2000" dirty="0">
                <a:solidFill>
                  <a:schemeClr val="bg1"/>
                </a:solidFill>
                <a:latin typeface="Copperplate Gothic Bold" panose="020E0705020206020404" pitchFamily="34" charset="0"/>
              </a:rPr>
              <a:t>HTML</a:t>
            </a:r>
            <a:endParaRPr lang="en-IN" sz="2400" dirty="0">
              <a:solidFill>
                <a:schemeClr val="bg1"/>
              </a:solidFill>
              <a:latin typeface="Copperplate Gothic Bold" panose="020E0705020206020404" pitchFamily="34" charset="0"/>
            </a:endParaRPr>
          </a:p>
        </p:txBody>
      </p:sp>
      <p:pic>
        <p:nvPicPr>
          <p:cNvPr id="8" name="Picture 7">
            <a:extLst>
              <a:ext uri="{FF2B5EF4-FFF2-40B4-BE49-F238E27FC236}">
                <a16:creationId xmlns:a16="http://schemas.microsoft.com/office/drawing/2014/main" id="{A4FE776A-D327-08E7-5981-A6BD5D9EBC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6492" y="3592782"/>
            <a:ext cx="2961376" cy="29000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TextBox 8">
            <a:extLst>
              <a:ext uri="{FF2B5EF4-FFF2-40B4-BE49-F238E27FC236}">
                <a16:creationId xmlns:a16="http://schemas.microsoft.com/office/drawing/2014/main" id="{8351E252-5F07-80C3-AC22-6EE94E613E14}"/>
              </a:ext>
            </a:extLst>
          </p:cNvPr>
          <p:cNvSpPr txBox="1"/>
          <p:nvPr/>
        </p:nvSpPr>
        <p:spPr>
          <a:xfrm flipH="1">
            <a:off x="5640092" y="3027602"/>
            <a:ext cx="834176" cy="400110"/>
          </a:xfrm>
          <a:prstGeom prst="rect">
            <a:avLst/>
          </a:prstGeom>
          <a:noFill/>
        </p:spPr>
        <p:txBody>
          <a:bodyPr wrap="square" rtlCol="0">
            <a:spAutoFit/>
          </a:bodyPr>
          <a:lstStyle/>
          <a:p>
            <a:pPr algn="ctr"/>
            <a:r>
              <a:rPr lang="en-IN" sz="2000" dirty="0">
                <a:solidFill>
                  <a:schemeClr val="bg1"/>
                </a:solidFill>
                <a:latin typeface="Copperplate Gothic Bold" panose="020E0705020206020404" pitchFamily="34" charset="0"/>
              </a:rPr>
              <a:t>CSS</a:t>
            </a:r>
          </a:p>
        </p:txBody>
      </p:sp>
      <p:pic>
        <p:nvPicPr>
          <p:cNvPr id="11" name="Picture 10">
            <a:extLst>
              <a:ext uri="{FF2B5EF4-FFF2-40B4-BE49-F238E27FC236}">
                <a16:creationId xmlns:a16="http://schemas.microsoft.com/office/drawing/2014/main" id="{72CE1371-C80F-A312-4974-B78E035431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6067" y="1690687"/>
            <a:ext cx="2809875" cy="29000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extBox 11">
            <a:extLst>
              <a:ext uri="{FF2B5EF4-FFF2-40B4-BE49-F238E27FC236}">
                <a16:creationId xmlns:a16="http://schemas.microsoft.com/office/drawing/2014/main" id="{A37E4BDB-38F0-B275-AB88-8AEE31214B40}"/>
              </a:ext>
            </a:extLst>
          </p:cNvPr>
          <p:cNvSpPr txBox="1"/>
          <p:nvPr/>
        </p:nvSpPr>
        <p:spPr>
          <a:xfrm>
            <a:off x="8875772" y="4767202"/>
            <a:ext cx="2044459" cy="400110"/>
          </a:xfrm>
          <a:prstGeom prst="rect">
            <a:avLst/>
          </a:prstGeom>
          <a:noFill/>
        </p:spPr>
        <p:txBody>
          <a:bodyPr wrap="square" rtlCol="0">
            <a:spAutoFit/>
          </a:bodyPr>
          <a:lstStyle/>
          <a:p>
            <a:r>
              <a:rPr lang="en-IN" sz="2000" dirty="0">
                <a:solidFill>
                  <a:schemeClr val="bg1"/>
                </a:solidFill>
                <a:latin typeface="Copperplate Gothic Bold" panose="020E0705020206020404" pitchFamily="34" charset="0"/>
              </a:rPr>
              <a:t>JAVASCRIPT</a:t>
            </a:r>
          </a:p>
        </p:txBody>
      </p:sp>
    </p:spTree>
    <p:extLst>
      <p:ext uri="{BB962C8B-B14F-4D97-AF65-F5344CB8AC3E}">
        <p14:creationId xmlns:p14="http://schemas.microsoft.com/office/powerpoint/2010/main" val="17875379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578</TotalTime>
  <Words>320</Words>
  <Application>Microsoft Office PowerPoint</Application>
  <PresentationFormat>Widescreen</PresentationFormat>
  <Paragraphs>33</Paragraphs>
  <Slides>6</Slides>
  <Notes>0</Notes>
  <HiddenSlides>0</HiddenSlides>
  <MMClips>3</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vt:i4>
      </vt:variant>
    </vt:vector>
  </HeadingPairs>
  <TitlesOfParts>
    <vt:vector size="17" baseType="lpstr">
      <vt:lpstr>Arial</vt:lpstr>
      <vt:lpstr>Bahnschrift Condensed</vt:lpstr>
      <vt:lpstr>Bahnschrift SemiLight Condensed</vt:lpstr>
      <vt:lpstr>Calibri</vt:lpstr>
      <vt:lpstr>Calibri Light</vt:lpstr>
      <vt:lpstr>Centaur</vt:lpstr>
      <vt:lpstr>Cinzel</vt:lpstr>
      <vt:lpstr>Copperplate Gothic Bold</vt:lpstr>
      <vt:lpstr>Curlz MT</vt:lpstr>
      <vt:lpstr>Times New Roman</vt:lpstr>
      <vt:lpstr>Office Theme</vt:lpstr>
      <vt:lpstr>THE MISFITS  PRESENTS</vt:lpstr>
      <vt:lpstr>PowerPoint Presentation</vt:lpstr>
      <vt:lpstr>“TWINKLE TWINKLE LITTLE STARS”</vt:lpstr>
      <vt:lpstr>PowerPoint Presentation</vt:lpstr>
      <vt:lpstr>THE INTERFACE</vt:lpstr>
      <vt:lpstr>TECHNOLOGIES USED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MISFITS  PRESENTS</dc:title>
  <dc:creator>Kurai Z</dc:creator>
  <cp:lastModifiedBy>Shubham Srivastava</cp:lastModifiedBy>
  <cp:revision>12</cp:revision>
  <dcterms:created xsi:type="dcterms:W3CDTF">2022-10-01T18:00:56Z</dcterms:created>
  <dcterms:modified xsi:type="dcterms:W3CDTF">2023-07-19T17:18:10Z</dcterms:modified>
</cp:coreProperties>
</file>

<file path=docProps/thumbnail.jpeg>
</file>